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nton"/>
      <p:regular r:id="rId27"/>
    </p:embeddedFont>
    <p:embeddedFont>
      <p:font typeface="Inconsolata"/>
      <p:regular r:id="rId28"/>
      <p:bold r:id="rId29"/>
    </p:embeddedFont>
    <p:embeddedFont>
      <p:font typeface="Bebas Neu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nconsolata-regular.fntdata"/><Relationship Id="rId27" Type="http://schemas.openxmlformats.org/officeDocument/2006/relationships/font" Target="fonts/Anto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consolat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BebasNeu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26f29195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26f29195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609a1e4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609a1e4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609a1e44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609a1e44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5b09574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5b09574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50de4976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50de4976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5829ebc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5829ebc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7d38136d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7d38136d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7d38136d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7d38136d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50de4976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50de4976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50de4976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50de4976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50de4976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50de4976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52e1717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52e1717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50de4976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50de4976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5c3c644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5c3c644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5c3c644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5c3c644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645487de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645487de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Jasa pengiriman barang pada saat ini mengalami kemajuan yang sangat pesat.Sebagai contohnya dulu orang-orang menggunakan kantor pos sebagai jasa untuk pengiriman informasi atau suatu obyek. Akan tetapi, pada saat ini orang-orang mulai meninggalkannya karena terdapat jasa pengiriman lain yang lebih efektif dan efisien. J&amp;T menjadi salah satu usaha yang bergerak dibidang jasa pengiriman yang kini ramai digunakan banyak orang. J&amp;T banyak digunakan lantaran berkembangnya bisnis online saat ini dan J&amp;T juga menyediakan jasa mulai dari pengiriman barang keluar kota, hingga internasional. Di J&amp;T juga terdapat sistem pick up dan drop off yang memudahkan pelanggan dalam pengiriman barang. Tidak hanya itu, pelanggan juga dapat menggunakan berbagai metode untuk pembayaran pengiriman barangnya.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5d3924c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5d3924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Jasa pengiriman barang pada saat ini mengalami kemajuan yang sangat pesat.Sebagai contohnya dulu orang-orang menggunakan kantor pos sebagai jasa untuk pengiriman informasi atau suatu obyek. Akan tetapi, pada saat ini orang-orang mulai meninggalkannya karena terdapat jasa pengiriman lain yang lebih efektif dan efisien. J&amp;T menjadi salah satu usaha yang bergerak dibidang jasa pengiriman yang kini ramai digunakan banyak orang. J&amp;T banyak digunakan lantaran berkembangnya bisnis online saat ini dan J&amp;T juga menyediakan jasa mulai dari pengiriman barang keluar kota, hingga internasional. Di J&amp;T juga terdapat sistem pick up dan drop off yang memudahkan pelanggan dalam pengiriman barang. Tidak hanya itu, pelanggan juga dapat menggunakan berbagai metode untuk pembayaran pengiriman barangnya.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5d3924c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5d3924c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Jasa pengiriman barang pada saat ini mengalami kemajuan yang sangat pesat.Sebagai contohnya dulu orang-orang menggunakan kantor pos sebagai jasa untuk pengiriman informasi atau suatu obyek. Akan tetapi, pada saat ini orang-orang mulai meninggalkannya karena terdapat jasa pengiriman lain yang lebih efektif dan efisien. J&amp;T menjadi salah satu usaha yang bergerak dibidang jasa pengiriman yang kini ramai digunakan banyak orang. J&amp;T banyak digunakan lantaran berkembangnya bisnis online saat ini dan J&amp;T juga menyediakan jasa mulai dari pengiriman barang keluar kota, hingga internasional. Di J&amp;T juga terdapat sistem pick up dan drop off yang memudahkan pelanggan dalam pengiriman barang. Tidak hanya itu, pelanggan juga dapat menggunakan berbagai metode untuk pembayaran pengiriman barangnya.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592d1e53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592d1e53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92d1e53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92d1e53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ffd7346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ffd734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609a1e4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609a1e4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47125" y="44675"/>
            <a:ext cx="9049500" cy="5054400"/>
            <a:chOff x="47125" y="44675"/>
            <a:chExt cx="9049500" cy="5054400"/>
          </a:xfrm>
        </p:grpSpPr>
        <p:sp>
          <p:nvSpPr>
            <p:cNvPr id="11" name="Google Shape;11;p2"/>
            <p:cNvSpPr/>
            <p:nvPr/>
          </p:nvSpPr>
          <p:spPr>
            <a:xfrm>
              <a:off x="47125" y="44675"/>
              <a:ext cx="9049500" cy="5054400"/>
            </a:xfrm>
            <a:prstGeom prst="rect">
              <a:avLst/>
            </a:prstGeom>
            <a:noFill/>
            <a:ln cap="flat" cmpd="sng" w="2286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2775" y="168150"/>
              <a:ext cx="8818500" cy="48072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344550" y="311650"/>
            <a:ext cx="8452225" cy="4511900"/>
            <a:chOff x="344550" y="311650"/>
            <a:chExt cx="8452225" cy="4511900"/>
          </a:xfrm>
        </p:grpSpPr>
        <p:sp>
          <p:nvSpPr>
            <p:cNvPr id="14" name="Google Shape;14;p2"/>
            <p:cNvSpPr/>
            <p:nvPr/>
          </p:nvSpPr>
          <p:spPr>
            <a:xfrm>
              <a:off x="347275" y="319950"/>
              <a:ext cx="8449500" cy="4503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44550" y="311650"/>
              <a:ext cx="221400" cy="450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715100" y="762388"/>
            <a:ext cx="4387500" cy="30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715100" y="4130975"/>
            <a:ext cx="4281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3"/>
          <p:cNvGrpSpPr/>
          <p:nvPr/>
        </p:nvGrpSpPr>
        <p:grpSpPr>
          <a:xfrm rot="10800000">
            <a:off x="344550" y="311650"/>
            <a:ext cx="8449500" cy="4511900"/>
            <a:chOff x="347275" y="311650"/>
            <a:chExt cx="8449500" cy="4511900"/>
          </a:xfrm>
        </p:grpSpPr>
        <p:sp>
          <p:nvSpPr>
            <p:cNvPr id="71" name="Google Shape;71;p13"/>
            <p:cNvSpPr/>
            <p:nvPr/>
          </p:nvSpPr>
          <p:spPr>
            <a:xfrm rot="10800000">
              <a:off x="347275" y="319950"/>
              <a:ext cx="8449500" cy="4503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575375" y="311650"/>
              <a:ext cx="221400" cy="450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" name="Google Shape;73;p13"/>
          <p:cNvCxnSpPr/>
          <p:nvPr/>
        </p:nvCxnSpPr>
        <p:spPr>
          <a:xfrm>
            <a:off x="714975" y="580150"/>
            <a:ext cx="771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3"/>
          <p:cNvCxnSpPr/>
          <p:nvPr/>
        </p:nvCxnSpPr>
        <p:spPr>
          <a:xfrm>
            <a:off x="715575" y="156110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344550" y="311650"/>
            <a:ext cx="8449500" cy="450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0" name="Google Shape;80;p14"/>
          <p:cNvCxnSpPr/>
          <p:nvPr/>
        </p:nvCxnSpPr>
        <p:spPr>
          <a:xfrm>
            <a:off x="714975" y="580150"/>
            <a:ext cx="771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4"/>
          <p:cNvCxnSpPr/>
          <p:nvPr/>
        </p:nvCxnSpPr>
        <p:spPr>
          <a:xfrm>
            <a:off x="715575" y="156110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44550" y="311650"/>
            <a:ext cx="8449500" cy="450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87" name="Google Shape;87;p15"/>
          <p:cNvCxnSpPr/>
          <p:nvPr/>
        </p:nvCxnSpPr>
        <p:spPr>
          <a:xfrm>
            <a:off x="714975" y="580150"/>
            <a:ext cx="771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715575" y="116807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344550" y="311650"/>
            <a:ext cx="8449500" cy="450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0000" y="1780125"/>
            <a:ext cx="7704000" cy="24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9" name="Google Shape;29;p4"/>
          <p:cNvGrpSpPr/>
          <p:nvPr/>
        </p:nvGrpSpPr>
        <p:grpSpPr>
          <a:xfrm>
            <a:off x="721900" y="580150"/>
            <a:ext cx="7707000" cy="980950"/>
            <a:chOff x="721900" y="580150"/>
            <a:chExt cx="7707000" cy="980950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721900" y="580150"/>
              <a:ext cx="7707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721900" y="1561100"/>
              <a:ext cx="77070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 rot="10800000">
            <a:off x="344550" y="311650"/>
            <a:ext cx="8452225" cy="4511900"/>
            <a:chOff x="344550" y="311650"/>
            <a:chExt cx="8452225" cy="4511900"/>
          </a:xfrm>
        </p:grpSpPr>
        <p:sp>
          <p:nvSpPr>
            <p:cNvPr id="44" name="Google Shape;44;p6"/>
            <p:cNvSpPr/>
            <p:nvPr/>
          </p:nvSpPr>
          <p:spPr>
            <a:xfrm>
              <a:off x="347275" y="319950"/>
              <a:ext cx="8449500" cy="4503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44550" y="311650"/>
              <a:ext cx="221400" cy="450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" name="Google Shape;46;p6"/>
          <p:cNvCxnSpPr/>
          <p:nvPr/>
        </p:nvCxnSpPr>
        <p:spPr>
          <a:xfrm>
            <a:off x="714975" y="580150"/>
            <a:ext cx="771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6"/>
          <p:cNvCxnSpPr/>
          <p:nvPr/>
        </p:nvCxnSpPr>
        <p:spPr>
          <a:xfrm>
            <a:off x="715575" y="156110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715100" y="762388"/>
            <a:ext cx="4387500" cy="30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&amp; DESAIN SISTEM WEBSITE J&amp;T EXPRESS</a:t>
            </a:r>
            <a:endParaRPr/>
          </a:p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715100" y="4130975"/>
            <a:ext cx="4281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&amp; Desain Sistem D081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2836800" y="3367150"/>
            <a:ext cx="1921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Kelompok 8</a:t>
            </a:r>
            <a:endParaRPr sz="29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738300" y="3903613"/>
            <a:ext cx="40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/>
          <p:nvPr/>
        </p:nvCxnSpPr>
        <p:spPr>
          <a:xfrm>
            <a:off x="738300" y="3168263"/>
            <a:ext cx="40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>
            <a:off x="738300" y="2367288"/>
            <a:ext cx="40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738300" y="1579763"/>
            <a:ext cx="40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738300" y="4608500"/>
            <a:ext cx="40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721900" y="580150"/>
            <a:ext cx="403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853" y="457400"/>
            <a:ext cx="2471572" cy="42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(Level 0)</a:t>
            </a:r>
            <a:endParaRPr/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337" y="1219550"/>
            <a:ext cx="3559325" cy="347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(Level 0)</a:t>
            </a: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32225"/>
            <a:ext cx="4803550" cy="19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850" y="3263675"/>
            <a:ext cx="5305999" cy="14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sp>
        <p:nvSpPr>
          <p:cNvPr id="261" name="Google Shape;261;p27"/>
          <p:cNvSpPr txBox="1"/>
          <p:nvPr>
            <p:ph idx="4294967295" type="body"/>
          </p:nvPr>
        </p:nvSpPr>
        <p:spPr>
          <a:xfrm>
            <a:off x="720000" y="1260800"/>
            <a:ext cx="26898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Entity-Relationship adalah salah satu metode pemodelan basis data yang digunakan untuk menghasilkan skema konseptual untuk jenis/model data semantik sistem.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erd dari hasil analisis berdasarkan web J&amp;T Express yang terdiri dari 10 entitas dan 10 proses, masing-masing proses menunjukan hubungan antar entitas.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525" y="1260800"/>
            <a:ext cx="5100676" cy="34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</a:t>
            </a:r>
            <a:r>
              <a:rPr lang="en"/>
              <a:t> Case Diagram</a:t>
            </a:r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087" y="1711550"/>
            <a:ext cx="4425825" cy="29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 b="43265" l="0" r="0" t="0"/>
          <a:stretch/>
        </p:blipFill>
        <p:spPr>
          <a:xfrm>
            <a:off x="716650" y="1311225"/>
            <a:ext cx="3488150" cy="34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 rotWithShape="1">
          <a:blip r:embed="rId3">
            <a:alphaModFix/>
          </a:blip>
          <a:srcRect b="0" l="0" r="0" t="56732"/>
          <a:stretch/>
        </p:blipFill>
        <p:spPr>
          <a:xfrm>
            <a:off x="4475650" y="1311225"/>
            <a:ext cx="3717601" cy="28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720000" y="1711575"/>
            <a:ext cx="769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Terdapat 5 Sequence diagram dari sistem J&amp;T sebagai berikut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</a:t>
            </a:r>
            <a:r>
              <a:rPr lang="en"/>
              <a:t>ogin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pengiriman barang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keluar/masuk barang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pelaporan barang hilang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pencarian pengiriman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Sequence Diagram (Login)</a:t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075" y="1642175"/>
            <a:ext cx="4729275" cy="30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(Pengiriman Barang)</a:t>
            </a:r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700" y="1659650"/>
            <a:ext cx="3969526" cy="312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(Keluar/Masuk Barang)</a:t>
            </a:r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025" y="1642175"/>
            <a:ext cx="2912899" cy="310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720000" y="661575"/>
            <a:ext cx="77682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(Pelaporan Barang Hilang)</a:t>
            </a:r>
            <a:endParaRPr/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50" y="1633450"/>
            <a:ext cx="4310101" cy="312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Anggota Kelompok 8</a:t>
            </a:r>
            <a:endParaRPr/>
          </a:p>
        </p:txBody>
      </p:sp>
      <p:sp>
        <p:nvSpPr>
          <p:cNvPr id="108" name="Google Shape;108;p17"/>
          <p:cNvSpPr txBox="1"/>
          <p:nvPr>
            <p:ph idx="4294967295" type="body"/>
          </p:nvPr>
        </p:nvSpPr>
        <p:spPr>
          <a:xfrm>
            <a:off x="720000" y="1349400"/>
            <a:ext cx="7704000" cy="24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Char char="●"/>
            </a:pPr>
            <a:r>
              <a:rPr b="1" lang="en" sz="1800">
                <a:solidFill>
                  <a:schemeClr val="dk1"/>
                </a:solidFill>
              </a:rPr>
              <a:t>Farkhan							20081010060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Mitzaqon Gholizhan Ar Romadhon 	20081010116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Yohanes Dimas Wisnu Wiratama		20081010112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Rayhan Saneval Arhinza			20081010126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Raditya Punjul Wikantoro		20081010098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Ridwan Efendi					20081010071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(Pencarian Pengiriman)</a:t>
            </a: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075" y="1633450"/>
            <a:ext cx="3934601" cy="30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317" name="Google Shape;317;p36"/>
          <p:cNvSpPr txBox="1"/>
          <p:nvPr>
            <p:ph idx="4294967295" type="body"/>
          </p:nvPr>
        </p:nvSpPr>
        <p:spPr>
          <a:xfrm>
            <a:off x="720000" y="1260800"/>
            <a:ext cx="33222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kelas dari hasil analisis berdasarkan web J&amp;T Express terdiri dari 14 (empat belas) kelas, yaitu Provinsi, Kota, Kecamatan, Kelurahan, Pengguna, Role, Admin, Pelanggan, JenisKiriman, Pengiriman, StatusPengiriman, Kurir, Barang, dan Tarif.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725" y="556600"/>
            <a:ext cx="3820276" cy="410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 Kasih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Latar Belakang</a:t>
            </a:r>
            <a:endParaRPr>
              <a:solidFill>
                <a:srgbClr val="191919"/>
              </a:solidFill>
            </a:endParaRPr>
          </a:p>
        </p:txBody>
      </p:sp>
      <p:cxnSp>
        <p:nvCxnSpPr>
          <p:cNvPr id="114" name="Google Shape;114;p18"/>
          <p:cNvCxnSpPr/>
          <p:nvPr/>
        </p:nvCxnSpPr>
        <p:spPr>
          <a:xfrm>
            <a:off x="916950" y="4336600"/>
            <a:ext cx="751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912200" y="2220725"/>
            <a:ext cx="0" cy="211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8"/>
          <p:cNvCxnSpPr/>
          <p:nvPr/>
        </p:nvCxnSpPr>
        <p:spPr>
          <a:xfrm flipH="1">
            <a:off x="2393438" y="2220725"/>
            <a:ext cx="1800" cy="211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8"/>
          <p:cNvCxnSpPr/>
          <p:nvPr/>
        </p:nvCxnSpPr>
        <p:spPr>
          <a:xfrm>
            <a:off x="3878275" y="2220725"/>
            <a:ext cx="1800" cy="211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8"/>
          <p:cNvCxnSpPr/>
          <p:nvPr/>
        </p:nvCxnSpPr>
        <p:spPr>
          <a:xfrm flipH="1">
            <a:off x="5545463" y="2220725"/>
            <a:ext cx="2100" cy="211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8"/>
          <p:cNvCxnSpPr/>
          <p:nvPr/>
        </p:nvCxnSpPr>
        <p:spPr>
          <a:xfrm flipH="1">
            <a:off x="7029100" y="2220725"/>
            <a:ext cx="1500" cy="211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8"/>
          <p:cNvSpPr txBox="1"/>
          <p:nvPr/>
        </p:nvSpPr>
        <p:spPr>
          <a:xfrm>
            <a:off x="1020863" y="2617725"/>
            <a:ext cx="1263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Orang dulu menggunakan kantor pos untuk mengirim barang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2504788" y="2617725"/>
            <a:ext cx="1263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Muncul berbagai jasa pengiriman yang lebih efektif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656375" y="2617725"/>
            <a:ext cx="1263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Pilihan drop off yang memudahkan pelanggan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7139425" y="2617725"/>
            <a:ext cx="1263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Berbagai metode pembayaran dapat digunakan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035500" y="2617725"/>
            <a:ext cx="14022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Dapat melakukan pengiriman domestik &amp; internasional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Tampilan Website #1</a:t>
            </a:r>
            <a:endParaRPr>
              <a:solidFill>
                <a:srgbClr val="191919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185775" y="4143000"/>
            <a:ext cx="12639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Homepage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70" y="1679875"/>
            <a:ext cx="1380982" cy="236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840" y="1679875"/>
            <a:ext cx="1936414" cy="236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4475" y="1679875"/>
            <a:ext cx="2847037" cy="236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3051750" y="4143000"/>
            <a:ext cx="12639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Login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786050" y="4143000"/>
            <a:ext cx="12639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Register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Tampilan Website #2</a:t>
            </a:r>
            <a:endParaRPr>
              <a:solidFill>
                <a:srgbClr val="191919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2361500" y="4215850"/>
            <a:ext cx="1263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Pemesanan Barang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613" y="1679875"/>
            <a:ext cx="1389023" cy="254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578" y="1679875"/>
            <a:ext cx="2774808" cy="254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816675" y="4215850"/>
            <a:ext cx="1263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Pencarian Barang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Sistem</a:t>
            </a:r>
            <a:endParaRPr/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3661825" y="1519800"/>
            <a:ext cx="1463100" cy="4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Data Flow Diagram yang dibagi beberapa level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6606625" y="1515738"/>
            <a:ext cx="1461900" cy="4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Use Case, Activity, Sequence, Class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2188825" y="3896275"/>
            <a:ext cx="1463100" cy="4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Analisis sistem dari proses bisnis yang ada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5134825" y="3896276"/>
            <a:ext cx="1461900" cy="4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Menggambarkan hubungan dari setiap entitas yang ada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799338" y="2539700"/>
            <a:ext cx="1654500" cy="711900"/>
          </a:xfrm>
          <a:prstGeom prst="homePlat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Bisnis Proses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2272044" y="2539700"/>
            <a:ext cx="1654500" cy="7119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Sistem Proses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3744750" y="2539700"/>
            <a:ext cx="1654500" cy="7119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DFD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5217456" y="2539700"/>
            <a:ext cx="1654500" cy="7119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ERD</a:t>
            </a:r>
            <a:endParaRPr/>
          </a:p>
        </p:txBody>
      </p:sp>
      <p:cxnSp>
        <p:nvCxnSpPr>
          <p:cNvPr id="158" name="Google Shape;158;p21"/>
          <p:cNvCxnSpPr/>
          <p:nvPr/>
        </p:nvCxnSpPr>
        <p:spPr>
          <a:xfrm>
            <a:off x="714625" y="2183452"/>
            <a:ext cx="143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14625" y="1283477"/>
            <a:ext cx="143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1"/>
          <p:cNvSpPr/>
          <p:nvPr/>
        </p:nvSpPr>
        <p:spPr>
          <a:xfrm>
            <a:off x="6690163" y="2539700"/>
            <a:ext cx="1654500" cy="711900"/>
          </a:xfrm>
          <a:prstGeom prst="chevron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UML</a:t>
            </a:r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>
            <a:off x="3660625" y="2184086"/>
            <a:ext cx="143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1"/>
          <p:cNvCxnSpPr/>
          <p:nvPr/>
        </p:nvCxnSpPr>
        <p:spPr>
          <a:xfrm>
            <a:off x="3660625" y="1284111"/>
            <a:ext cx="143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/>
          <p:cNvCxnSpPr/>
          <p:nvPr/>
        </p:nvCxnSpPr>
        <p:spPr>
          <a:xfrm>
            <a:off x="6606623" y="2183386"/>
            <a:ext cx="14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/>
          <p:nvPr/>
        </p:nvCxnSpPr>
        <p:spPr>
          <a:xfrm>
            <a:off x="6606623" y="1283411"/>
            <a:ext cx="1461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1"/>
          <p:cNvCxnSpPr>
            <a:stCxn id="154" idx="0"/>
          </p:cNvCxnSpPr>
          <p:nvPr/>
        </p:nvCxnSpPr>
        <p:spPr>
          <a:xfrm rot="10800000">
            <a:off x="1448613" y="2185400"/>
            <a:ext cx="0" cy="35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1"/>
          <p:cNvCxnSpPr>
            <a:stCxn id="155" idx="2"/>
          </p:cNvCxnSpPr>
          <p:nvPr/>
        </p:nvCxnSpPr>
        <p:spPr>
          <a:xfrm>
            <a:off x="2921319" y="3251600"/>
            <a:ext cx="0" cy="35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1"/>
          <p:cNvCxnSpPr>
            <a:stCxn id="156" idx="0"/>
          </p:cNvCxnSpPr>
          <p:nvPr/>
        </p:nvCxnSpPr>
        <p:spPr>
          <a:xfrm rot="10800000">
            <a:off x="4394025" y="2190800"/>
            <a:ext cx="0" cy="34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1"/>
          <p:cNvCxnSpPr>
            <a:stCxn id="157" idx="2"/>
          </p:cNvCxnSpPr>
          <p:nvPr/>
        </p:nvCxnSpPr>
        <p:spPr>
          <a:xfrm>
            <a:off x="5866731" y="3251600"/>
            <a:ext cx="0" cy="35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1"/>
          <p:cNvCxnSpPr>
            <a:stCxn id="160" idx="0"/>
          </p:cNvCxnSpPr>
          <p:nvPr/>
        </p:nvCxnSpPr>
        <p:spPr>
          <a:xfrm rot="10800000">
            <a:off x="7339438" y="2185400"/>
            <a:ext cx="0" cy="35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1"/>
          <p:cNvSpPr txBox="1"/>
          <p:nvPr>
            <p:ph type="title"/>
          </p:nvPr>
        </p:nvSpPr>
        <p:spPr>
          <a:xfrm>
            <a:off x="715825" y="1516788"/>
            <a:ext cx="1463100" cy="4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Proses Bisnis yang dimiliki J&amp;T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71" name="Google Shape;171;p21"/>
          <p:cNvCxnSpPr/>
          <p:nvPr/>
        </p:nvCxnSpPr>
        <p:spPr>
          <a:xfrm>
            <a:off x="2204325" y="4621961"/>
            <a:ext cx="143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1"/>
          <p:cNvCxnSpPr/>
          <p:nvPr/>
        </p:nvCxnSpPr>
        <p:spPr>
          <a:xfrm>
            <a:off x="2204325" y="3607361"/>
            <a:ext cx="143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1"/>
          <p:cNvCxnSpPr/>
          <p:nvPr/>
        </p:nvCxnSpPr>
        <p:spPr>
          <a:xfrm>
            <a:off x="5149725" y="4621961"/>
            <a:ext cx="143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5149725" y="3607361"/>
            <a:ext cx="143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Process</a:t>
            </a:r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830721" y="1711237"/>
            <a:ext cx="159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2"/>
          <p:cNvCxnSpPr/>
          <p:nvPr/>
        </p:nvCxnSpPr>
        <p:spPr>
          <a:xfrm>
            <a:off x="830721" y="1350588"/>
            <a:ext cx="159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830721" y="3542275"/>
            <a:ext cx="159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830721" y="3181638"/>
            <a:ext cx="159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6720121" y="1711237"/>
            <a:ext cx="159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>
            <a:off x="6720121" y="1350588"/>
            <a:ext cx="159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6720121" y="3542287"/>
            <a:ext cx="159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2"/>
          <p:cNvCxnSpPr/>
          <p:nvPr/>
        </p:nvCxnSpPr>
        <p:spPr>
          <a:xfrm>
            <a:off x="6720121" y="3181638"/>
            <a:ext cx="159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" name="Google Shape;188;p22"/>
          <p:cNvGrpSpPr/>
          <p:nvPr/>
        </p:nvGrpSpPr>
        <p:grpSpPr>
          <a:xfrm>
            <a:off x="720000" y="1418875"/>
            <a:ext cx="2388900" cy="750000"/>
            <a:chOff x="1645675" y="2063600"/>
            <a:chExt cx="2388900" cy="750000"/>
          </a:xfrm>
        </p:grpSpPr>
        <p:sp>
          <p:nvSpPr>
            <p:cNvPr id="189" name="Google Shape;189;p22"/>
            <p:cNvSpPr txBox="1"/>
            <p:nvPr/>
          </p:nvSpPr>
          <p:spPr>
            <a:xfrm>
              <a:off x="1645675" y="2063600"/>
              <a:ext cx="18165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Pesanan</a:t>
              </a:r>
              <a:endPara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90" name="Google Shape;190;p22"/>
            <p:cNvSpPr txBox="1"/>
            <p:nvPr/>
          </p:nvSpPr>
          <p:spPr>
            <a:xfrm>
              <a:off x="1645675" y="2389400"/>
              <a:ext cx="23889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Pelanggan melakukan pemesanan untuk melakukan pengiriman barang</a:t>
              </a:r>
              <a:endPara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191" name="Google Shape;191;p22"/>
          <p:cNvGrpSpPr/>
          <p:nvPr/>
        </p:nvGrpSpPr>
        <p:grpSpPr>
          <a:xfrm>
            <a:off x="720000" y="3246150"/>
            <a:ext cx="2388900" cy="750000"/>
            <a:chOff x="1645675" y="2063600"/>
            <a:chExt cx="2388900" cy="750000"/>
          </a:xfrm>
        </p:grpSpPr>
        <p:sp>
          <p:nvSpPr>
            <p:cNvPr id="192" name="Google Shape;192;p22"/>
            <p:cNvSpPr txBox="1"/>
            <p:nvPr/>
          </p:nvSpPr>
          <p:spPr>
            <a:xfrm>
              <a:off x="1645675" y="2063600"/>
              <a:ext cx="18165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In/Out Barang</a:t>
              </a:r>
              <a:endPara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93" name="Google Shape;193;p22"/>
            <p:cNvSpPr txBox="1"/>
            <p:nvPr/>
          </p:nvSpPr>
          <p:spPr>
            <a:xfrm>
              <a:off x="1645675" y="2389400"/>
              <a:ext cx="23889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Barang yang dalam pengiriman akan keluar masuk gudang</a:t>
              </a:r>
              <a:endPara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grpSp>
        <p:nvGrpSpPr>
          <p:cNvPr id="194" name="Google Shape;194;p22"/>
          <p:cNvGrpSpPr/>
          <p:nvPr/>
        </p:nvGrpSpPr>
        <p:grpSpPr>
          <a:xfrm>
            <a:off x="6037000" y="1418875"/>
            <a:ext cx="2388900" cy="750000"/>
            <a:chOff x="1073275" y="2063600"/>
            <a:chExt cx="2388900" cy="750000"/>
          </a:xfrm>
        </p:grpSpPr>
        <p:sp>
          <p:nvSpPr>
            <p:cNvPr id="195" name="Google Shape;195;p22"/>
            <p:cNvSpPr txBox="1"/>
            <p:nvPr/>
          </p:nvSpPr>
          <p:spPr>
            <a:xfrm>
              <a:off x="1645675" y="2063600"/>
              <a:ext cx="18165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Pengiriman</a:t>
              </a:r>
              <a:endPara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96" name="Google Shape;196;p22"/>
            <p:cNvSpPr txBox="1"/>
            <p:nvPr/>
          </p:nvSpPr>
          <p:spPr>
            <a:xfrm>
              <a:off x="1073275" y="2389400"/>
              <a:ext cx="23889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Pesanan dari pelanggan diproses dan dilakukan pengiriman sesuai permintaan</a:t>
              </a:r>
              <a:endPara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grpSp>
        <p:nvGrpSpPr>
          <p:cNvPr id="197" name="Google Shape;197;p22"/>
          <p:cNvGrpSpPr/>
          <p:nvPr/>
        </p:nvGrpSpPr>
        <p:grpSpPr>
          <a:xfrm>
            <a:off x="6037000" y="3246150"/>
            <a:ext cx="2388900" cy="750000"/>
            <a:chOff x="1073275" y="2063600"/>
            <a:chExt cx="2388900" cy="750000"/>
          </a:xfrm>
        </p:grpSpPr>
        <p:sp>
          <p:nvSpPr>
            <p:cNvPr id="198" name="Google Shape;198;p22"/>
            <p:cNvSpPr txBox="1"/>
            <p:nvPr/>
          </p:nvSpPr>
          <p:spPr>
            <a:xfrm>
              <a:off x="1645675" y="2063600"/>
              <a:ext cx="18165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Barang Hilang</a:t>
              </a:r>
              <a:endPara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99" name="Google Shape;199;p22"/>
            <p:cNvSpPr txBox="1"/>
            <p:nvPr/>
          </p:nvSpPr>
          <p:spPr>
            <a:xfrm>
              <a:off x="1073275" y="2389400"/>
              <a:ext cx="23889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Dapat dilakukan proses pencarian pada barang yang hilang</a:t>
              </a:r>
              <a:endPara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200" name="Google Shape;200;p22"/>
          <p:cNvSpPr/>
          <p:nvPr/>
        </p:nvSpPr>
        <p:spPr>
          <a:xfrm>
            <a:off x="3998100" y="2004007"/>
            <a:ext cx="1147800" cy="1135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J&amp;T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201" name="Google Shape;201;p22"/>
          <p:cNvCxnSpPr>
            <a:stCxn id="189" idx="3"/>
            <a:endCxn id="200" idx="1"/>
          </p:cNvCxnSpPr>
          <p:nvPr/>
        </p:nvCxnSpPr>
        <p:spPr>
          <a:xfrm>
            <a:off x="2536500" y="1530925"/>
            <a:ext cx="1461600" cy="104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02" name="Google Shape;202;p22"/>
          <p:cNvCxnSpPr>
            <a:stCxn id="192" idx="3"/>
            <a:endCxn id="200" idx="1"/>
          </p:cNvCxnSpPr>
          <p:nvPr/>
        </p:nvCxnSpPr>
        <p:spPr>
          <a:xfrm flipH="1" rot="10800000">
            <a:off x="2536500" y="2571900"/>
            <a:ext cx="1461600" cy="78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03" name="Google Shape;203;p22"/>
          <p:cNvCxnSpPr>
            <a:endCxn id="200" idx="3"/>
          </p:cNvCxnSpPr>
          <p:nvPr/>
        </p:nvCxnSpPr>
        <p:spPr>
          <a:xfrm flipH="1">
            <a:off x="5145900" y="1531057"/>
            <a:ext cx="1463400" cy="104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04" name="Google Shape;204;p22"/>
          <p:cNvCxnSpPr>
            <a:stCxn id="198" idx="1"/>
            <a:endCxn id="200" idx="3"/>
          </p:cNvCxnSpPr>
          <p:nvPr/>
        </p:nvCxnSpPr>
        <p:spPr>
          <a:xfrm rot="10800000">
            <a:off x="5146000" y="2571900"/>
            <a:ext cx="1463400" cy="786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r>
              <a:rPr lang="en"/>
              <a:t> Process</a:t>
            </a:r>
            <a:endParaRPr/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3750300" y="1447925"/>
            <a:ext cx="1643400" cy="9105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Pesanan Pengiriman</a:t>
            </a:r>
            <a:endParaRPr sz="1800"/>
          </a:p>
        </p:txBody>
      </p:sp>
      <p:cxnSp>
        <p:nvCxnSpPr>
          <p:cNvPr id="211" name="Google Shape;211;p23"/>
          <p:cNvCxnSpPr/>
          <p:nvPr/>
        </p:nvCxnSpPr>
        <p:spPr>
          <a:xfrm>
            <a:off x="720048" y="1594338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3"/>
          <p:cNvCxnSpPr/>
          <p:nvPr/>
        </p:nvCxnSpPr>
        <p:spPr>
          <a:xfrm>
            <a:off x="720048" y="2212272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720048" y="2504708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720048" y="3122642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3"/>
          <p:cNvCxnSpPr/>
          <p:nvPr/>
        </p:nvCxnSpPr>
        <p:spPr>
          <a:xfrm>
            <a:off x="720048" y="3415078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720048" y="4033013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3"/>
          <p:cNvSpPr txBox="1"/>
          <p:nvPr>
            <p:ph type="title"/>
          </p:nvPr>
        </p:nvSpPr>
        <p:spPr>
          <a:xfrm>
            <a:off x="720000" y="1678434"/>
            <a:ext cx="17076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Membuat akun jika belum memiliki akun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8" name="Google Shape;218;p23"/>
          <p:cNvSpPr txBox="1"/>
          <p:nvPr>
            <p:ph type="title"/>
          </p:nvPr>
        </p:nvSpPr>
        <p:spPr>
          <a:xfrm>
            <a:off x="720000" y="2588796"/>
            <a:ext cx="17076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Mengecek data barang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720000" y="3499158"/>
            <a:ext cx="17076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Mengecek barang menggunakan id barang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220" name="Google Shape;220;p23"/>
          <p:cNvCxnSpPr/>
          <p:nvPr/>
        </p:nvCxnSpPr>
        <p:spPr>
          <a:xfrm>
            <a:off x="6716498" y="1594338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3"/>
          <p:cNvCxnSpPr/>
          <p:nvPr/>
        </p:nvCxnSpPr>
        <p:spPr>
          <a:xfrm>
            <a:off x="6716498" y="2212272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3"/>
          <p:cNvCxnSpPr/>
          <p:nvPr/>
        </p:nvCxnSpPr>
        <p:spPr>
          <a:xfrm>
            <a:off x="6716498" y="2504708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3"/>
          <p:cNvCxnSpPr/>
          <p:nvPr/>
        </p:nvCxnSpPr>
        <p:spPr>
          <a:xfrm>
            <a:off x="6716498" y="3122642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3"/>
          <p:cNvCxnSpPr/>
          <p:nvPr/>
        </p:nvCxnSpPr>
        <p:spPr>
          <a:xfrm>
            <a:off x="6716498" y="3415078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3"/>
          <p:cNvCxnSpPr/>
          <p:nvPr/>
        </p:nvCxnSpPr>
        <p:spPr>
          <a:xfrm>
            <a:off x="6716498" y="4033013"/>
            <a:ext cx="17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3"/>
          <p:cNvSpPr txBox="1"/>
          <p:nvPr>
            <p:ph type="title"/>
          </p:nvPr>
        </p:nvSpPr>
        <p:spPr>
          <a:xfrm>
            <a:off x="6716450" y="1678434"/>
            <a:ext cx="17076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Mengisi data barang yang akan dikirimkan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7" name="Google Shape;227;p23"/>
          <p:cNvSpPr txBox="1"/>
          <p:nvPr>
            <p:ph type="title"/>
          </p:nvPr>
        </p:nvSpPr>
        <p:spPr>
          <a:xfrm>
            <a:off x="6716450" y="2588796"/>
            <a:ext cx="17076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Memperbarui data barang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8" name="Google Shape;228;p23"/>
          <p:cNvSpPr txBox="1"/>
          <p:nvPr>
            <p:ph type="title"/>
          </p:nvPr>
        </p:nvSpPr>
        <p:spPr>
          <a:xfrm>
            <a:off x="6716450" y="3499158"/>
            <a:ext cx="17076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Melihat detail/catatan barang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9" name="Google Shape;229;p23"/>
          <p:cNvSpPr txBox="1"/>
          <p:nvPr>
            <p:ph type="title"/>
          </p:nvPr>
        </p:nvSpPr>
        <p:spPr>
          <a:xfrm>
            <a:off x="3750350" y="2358425"/>
            <a:ext cx="1643400" cy="9105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Keluar/Masuk Barang</a:t>
            </a:r>
            <a:endParaRPr sz="1800"/>
          </a:p>
        </p:txBody>
      </p:sp>
      <p:sp>
        <p:nvSpPr>
          <p:cNvPr id="230" name="Google Shape;230;p23"/>
          <p:cNvSpPr txBox="1"/>
          <p:nvPr>
            <p:ph type="title"/>
          </p:nvPr>
        </p:nvSpPr>
        <p:spPr>
          <a:xfrm>
            <a:off x="3750300" y="3268675"/>
            <a:ext cx="1643400" cy="9105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Pencarian Barang Hilang</a:t>
            </a:r>
            <a:endParaRPr sz="1800"/>
          </a:p>
        </p:txBody>
      </p:sp>
      <p:cxnSp>
        <p:nvCxnSpPr>
          <p:cNvPr id="231" name="Google Shape;231;p23"/>
          <p:cNvCxnSpPr>
            <a:stCxn id="217" idx="3"/>
            <a:endCxn id="210" idx="1"/>
          </p:cNvCxnSpPr>
          <p:nvPr/>
        </p:nvCxnSpPr>
        <p:spPr>
          <a:xfrm>
            <a:off x="2427600" y="1903284"/>
            <a:ext cx="132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2" name="Google Shape;232;p23"/>
          <p:cNvCxnSpPr>
            <a:stCxn id="210" idx="3"/>
            <a:endCxn id="226" idx="1"/>
          </p:cNvCxnSpPr>
          <p:nvPr/>
        </p:nvCxnSpPr>
        <p:spPr>
          <a:xfrm>
            <a:off x="5393700" y="1903175"/>
            <a:ext cx="132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3" name="Google Shape;233;p23"/>
          <p:cNvCxnSpPr>
            <a:stCxn id="218" idx="3"/>
            <a:endCxn id="229" idx="1"/>
          </p:cNvCxnSpPr>
          <p:nvPr/>
        </p:nvCxnSpPr>
        <p:spPr>
          <a:xfrm>
            <a:off x="2427600" y="2813646"/>
            <a:ext cx="132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4" name="Google Shape;234;p23"/>
          <p:cNvCxnSpPr>
            <a:stCxn id="229" idx="3"/>
            <a:endCxn id="227" idx="1"/>
          </p:cNvCxnSpPr>
          <p:nvPr/>
        </p:nvCxnSpPr>
        <p:spPr>
          <a:xfrm>
            <a:off x="5393750" y="2813675"/>
            <a:ext cx="132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5" name="Google Shape;235;p23"/>
          <p:cNvCxnSpPr>
            <a:stCxn id="219" idx="3"/>
            <a:endCxn id="230" idx="1"/>
          </p:cNvCxnSpPr>
          <p:nvPr/>
        </p:nvCxnSpPr>
        <p:spPr>
          <a:xfrm>
            <a:off x="2427600" y="3724008"/>
            <a:ext cx="132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6" name="Google Shape;236;p23"/>
          <p:cNvCxnSpPr>
            <a:stCxn id="230" idx="3"/>
            <a:endCxn id="228" idx="1"/>
          </p:cNvCxnSpPr>
          <p:nvPr/>
        </p:nvCxnSpPr>
        <p:spPr>
          <a:xfrm>
            <a:off x="5393700" y="3723925"/>
            <a:ext cx="132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r>
              <a:rPr lang="en"/>
              <a:t> Diagram (Diagram Konteks)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95575"/>
            <a:ext cx="7704700" cy="30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rial Killer Psychological Profile Case Report Infographics by Slidesgo">
  <a:themeElements>
    <a:clrScheme name="Simple Light">
      <a:dk1>
        <a:srgbClr val="000000"/>
      </a:dk1>
      <a:lt1>
        <a:srgbClr val="434343"/>
      </a:lt1>
      <a:dk2>
        <a:srgbClr val="DF434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